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59" r:id="rId5"/>
    <p:sldId id="260"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10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8483A5-A6E9-2077-C225-C8EF63613EA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E9AD9E9-9103-C82C-3089-C2A2599872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BB029CE-EE6C-3477-1C51-0496B809AC2E}"/>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5" name="Alt Bilgi Yer Tutucusu 4">
            <a:extLst>
              <a:ext uri="{FF2B5EF4-FFF2-40B4-BE49-F238E27FC236}">
                <a16:creationId xmlns:a16="http://schemas.microsoft.com/office/drawing/2014/main" id="{DD6FA2B9-C6A6-CF82-E0BD-3329A63D6C3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AAD4B1-B177-AB70-D58D-06A381B859BA}"/>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409663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50EDD4-0CB5-7FB9-7EFB-14DAECEFAED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08769C2-3563-4689-5942-6E4B26A682D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8D08B4-0D8A-E7DF-E5B3-0AE041321B9E}"/>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5" name="Alt Bilgi Yer Tutucusu 4">
            <a:extLst>
              <a:ext uri="{FF2B5EF4-FFF2-40B4-BE49-F238E27FC236}">
                <a16:creationId xmlns:a16="http://schemas.microsoft.com/office/drawing/2014/main" id="{5A3CD42E-4E08-5232-636C-4DEAF14583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0FF1C6F-8DF0-AD60-A9FA-8370719FF272}"/>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121185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4BE7B54-91FB-90DF-A9E1-2DE1F9FF50D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E4878B4-0C92-26AD-5610-31F3DEC648C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D46921-7B6D-1FBB-FA4E-066BD901D8D9}"/>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5" name="Alt Bilgi Yer Tutucusu 4">
            <a:extLst>
              <a:ext uri="{FF2B5EF4-FFF2-40B4-BE49-F238E27FC236}">
                <a16:creationId xmlns:a16="http://schemas.microsoft.com/office/drawing/2014/main" id="{76552531-B957-042A-DE70-7982CEF097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0449796-55D0-9B9F-63B6-B122D0ECFCDA}"/>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3228116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18785E-863B-826B-EEFA-403D5071857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B47B779-79DB-49BB-032F-B108DEE5B3D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8CCC4C2-C032-3790-B996-9DB4BA59E9A0}"/>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5" name="Alt Bilgi Yer Tutucusu 4">
            <a:extLst>
              <a:ext uri="{FF2B5EF4-FFF2-40B4-BE49-F238E27FC236}">
                <a16:creationId xmlns:a16="http://schemas.microsoft.com/office/drawing/2014/main" id="{65307FC8-E47A-91A8-72D1-1EC3546AD5D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3CE7A71-3AEA-A38E-F659-F41ED2F831F7}"/>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245540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DE907E-A4B0-071B-C802-158FAEE7758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7A95DFD-0B4F-1B2C-DFF4-BF1A628F2FD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12C3649-8417-7E3A-0DD6-EA50ADF76CAC}"/>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5" name="Alt Bilgi Yer Tutucusu 4">
            <a:extLst>
              <a:ext uri="{FF2B5EF4-FFF2-40B4-BE49-F238E27FC236}">
                <a16:creationId xmlns:a16="http://schemas.microsoft.com/office/drawing/2014/main" id="{7BB61942-5B92-B763-FE6B-76F0B8C0DE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60822B6-B40D-B74C-84A8-743E5BCF10E3}"/>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737862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304F22-DE36-A035-0EAA-EE992C36855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418EA01-BF27-4316-C231-D137079B524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E0EB5E2-CD74-EF67-181C-6F8922174FE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DB84834-C5D5-8B4F-296E-A9B04B129E94}"/>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6" name="Alt Bilgi Yer Tutucusu 5">
            <a:extLst>
              <a:ext uri="{FF2B5EF4-FFF2-40B4-BE49-F238E27FC236}">
                <a16:creationId xmlns:a16="http://schemas.microsoft.com/office/drawing/2014/main" id="{7D236F2C-F81D-3062-7012-0FE2C00A6BA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A95EEE7-D8A8-C5F6-F870-730B3BAE12D3}"/>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32812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AE5E8B-7458-075A-711A-8FE6754BDCD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B44F037-9021-97DC-5A85-923C1CC26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17A7CF7-E0BE-EB89-7AA7-41DF16F6B5D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7AB1A62-38C4-B77E-EDFA-E324236799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DB3906A-057C-C8F6-36D2-299A328ED71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6E2E3D3-4ED3-D674-2C29-67A36D1D0D19}"/>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8" name="Alt Bilgi Yer Tutucusu 7">
            <a:extLst>
              <a:ext uri="{FF2B5EF4-FFF2-40B4-BE49-F238E27FC236}">
                <a16:creationId xmlns:a16="http://schemas.microsoft.com/office/drawing/2014/main" id="{14A66721-5972-0BFB-D9DC-D8B3DDB3ECF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AB662DD-9879-F46B-1E23-9DBB54EB57F3}"/>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147747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191C57-AF6F-11E5-5CFE-E06AAD7440B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3FFF980-ACAB-E163-82F1-0D09E2D3F9BE}"/>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4" name="Alt Bilgi Yer Tutucusu 3">
            <a:extLst>
              <a:ext uri="{FF2B5EF4-FFF2-40B4-BE49-F238E27FC236}">
                <a16:creationId xmlns:a16="http://schemas.microsoft.com/office/drawing/2014/main" id="{516E9760-FDB2-8C81-F702-DC5A1D015CD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21E6509-4B43-4F96-6AD6-56751F478580}"/>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264706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306CE49-B018-2B3B-695F-1E43C61C5B4D}"/>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3" name="Alt Bilgi Yer Tutucusu 2">
            <a:extLst>
              <a:ext uri="{FF2B5EF4-FFF2-40B4-BE49-F238E27FC236}">
                <a16:creationId xmlns:a16="http://schemas.microsoft.com/office/drawing/2014/main" id="{8011F809-D4EE-4CA7-5B3D-DB5AF99795F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82D2EA0-C2D8-5CA3-E5BA-F93092351A4A}"/>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911441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4ECBA2-68E7-AD6F-16EC-47EFEBF7BAB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0ED4A57-C77D-DF40-EA4A-A687DA9F2A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F6DD2D1-F8EE-1742-DD0E-C697A3F1DB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6743FCD-ED9A-6FFB-8251-8B9189F0FA63}"/>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6" name="Alt Bilgi Yer Tutucusu 5">
            <a:extLst>
              <a:ext uri="{FF2B5EF4-FFF2-40B4-BE49-F238E27FC236}">
                <a16:creationId xmlns:a16="http://schemas.microsoft.com/office/drawing/2014/main" id="{EEC0CD9B-1618-6175-19F5-59491138889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1E74518-BCD1-37D7-8180-EC9C9B2A8092}"/>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37517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B25818-B88D-0FC0-DFD4-63F8E265FF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F496F67-065C-6B11-D72A-A305FA8149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B44D0B6-96A4-1211-57AA-51FEFECA35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F92FC67-D691-1038-3962-B7EB4400251E}"/>
              </a:ext>
            </a:extLst>
          </p:cNvPr>
          <p:cNvSpPr>
            <a:spLocks noGrp="1"/>
          </p:cNvSpPr>
          <p:nvPr>
            <p:ph type="dt" sz="half" idx="10"/>
          </p:nvPr>
        </p:nvSpPr>
        <p:spPr/>
        <p:txBody>
          <a:bodyPr/>
          <a:lstStyle/>
          <a:p>
            <a:fld id="{5B43E99E-406D-4982-93B1-44586CCFA8F8}" type="datetimeFigureOut">
              <a:rPr lang="tr-TR" smtClean="0"/>
              <a:t>28.02.2025</a:t>
            </a:fld>
            <a:endParaRPr lang="tr-TR"/>
          </a:p>
        </p:txBody>
      </p:sp>
      <p:sp>
        <p:nvSpPr>
          <p:cNvPr id="6" name="Alt Bilgi Yer Tutucusu 5">
            <a:extLst>
              <a:ext uri="{FF2B5EF4-FFF2-40B4-BE49-F238E27FC236}">
                <a16:creationId xmlns:a16="http://schemas.microsoft.com/office/drawing/2014/main" id="{22238412-B2C4-24CB-83C2-C60458B721E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0F7A56C-9727-4766-8D3D-7B38B234935A}"/>
              </a:ext>
            </a:extLst>
          </p:cNvPr>
          <p:cNvSpPr>
            <a:spLocks noGrp="1"/>
          </p:cNvSpPr>
          <p:nvPr>
            <p:ph type="sldNum" sz="quarter" idx="12"/>
          </p:nvPr>
        </p:nvSpPr>
        <p:spPr/>
        <p:txBody>
          <a:bodyPr/>
          <a:lstStyle/>
          <a:p>
            <a:fld id="{372548FD-AB72-4DB0-ADB2-A6901154AEFE}" type="slidenum">
              <a:rPr lang="tr-TR" smtClean="0"/>
              <a:t>‹#›</a:t>
            </a:fld>
            <a:endParaRPr lang="tr-TR"/>
          </a:p>
        </p:txBody>
      </p:sp>
    </p:spTree>
    <p:extLst>
      <p:ext uri="{BB962C8B-B14F-4D97-AF65-F5344CB8AC3E}">
        <p14:creationId xmlns:p14="http://schemas.microsoft.com/office/powerpoint/2010/main" val="3059743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2E3568D-2F8D-97AF-F205-54203DB07F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4FC620A-24C5-18CE-D201-04D5F58CBC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2747C92-F623-3B63-58DD-4BF8C283A2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B43E99E-406D-4982-93B1-44586CCFA8F8}" type="datetimeFigureOut">
              <a:rPr lang="tr-TR" smtClean="0"/>
              <a:t>28.02.2025</a:t>
            </a:fld>
            <a:endParaRPr lang="tr-TR"/>
          </a:p>
        </p:txBody>
      </p:sp>
      <p:sp>
        <p:nvSpPr>
          <p:cNvPr id="5" name="Alt Bilgi Yer Tutucusu 4">
            <a:extLst>
              <a:ext uri="{FF2B5EF4-FFF2-40B4-BE49-F238E27FC236}">
                <a16:creationId xmlns:a16="http://schemas.microsoft.com/office/drawing/2014/main" id="{AEB5E828-29E1-3C42-C4D0-C7E4CE802C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3B24A540-2FE3-DDC2-B916-7627E3496D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2548FD-AB72-4DB0-ADB2-A6901154AEFE}" type="slidenum">
              <a:rPr lang="tr-TR" smtClean="0"/>
              <a:t>‹#›</a:t>
            </a:fld>
            <a:endParaRPr lang="tr-TR"/>
          </a:p>
        </p:txBody>
      </p:sp>
    </p:spTree>
    <p:extLst>
      <p:ext uri="{BB962C8B-B14F-4D97-AF65-F5344CB8AC3E}">
        <p14:creationId xmlns:p14="http://schemas.microsoft.com/office/powerpoint/2010/main" val="179689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5305BA-EC29-45A1-3387-E5DD3FFEF71A}"/>
              </a:ext>
            </a:extLst>
          </p:cNvPr>
          <p:cNvSpPr>
            <a:spLocks noGrp="1"/>
          </p:cNvSpPr>
          <p:nvPr>
            <p:ph type="title"/>
          </p:nvPr>
        </p:nvSpPr>
        <p:spPr>
          <a:xfrm>
            <a:off x="1106055" y="1981488"/>
            <a:ext cx="10515600" cy="3063875"/>
          </a:xfrm>
        </p:spPr>
        <p:txBody>
          <a:bodyPr>
            <a:normAutofit fontScale="90000"/>
          </a:bodyPr>
          <a:lstStyle/>
          <a:p>
            <a:r>
              <a:rPr lang="tr-TR" dirty="0">
                <a:solidFill>
                  <a:srgbClr val="FF0000"/>
                </a:solidFill>
              </a:rPr>
              <a:t>ÇÖZGER RAPORU NEDİR, NASIL ALINIR?</a:t>
            </a:r>
            <a:br>
              <a:rPr lang="tr-TR" dirty="0">
                <a:solidFill>
                  <a:srgbClr val="FF0000"/>
                </a:solidFill>
              </a:rPr>
            </a:br>
            <a:br>
              <a:rPr lang="tr-TR" dirty="0">
                <a:solidFill>
                  <a:srgbClr val="FF0000"/>
                </a:solidFill>
              </a:rPr>
            </a:br>
            <a:r>
              <a:rPr lang="tr-TR" dirty="0">
                <a:solidFill>
                  <a:srgbClr val="FF0000"/>
                </a:solidFill>
              </a:rPr>
              <a:t>Hazırlayan: Hülya KALENDER AYHAN</a:t>
            </a:r>
            <a:br>
              <a:rPr lang="tr-TR" dirty="0">
                <a:solidFill>
                  <a:srgbClr val="FF0000"/>
                </a:solidFill>
              </a:rPr>
            </a:br>
            <a:r>
              <a:rPr lang="tr-TR" dirty="0">
                <a:solidFill>
                  <a:srgbClr val="FF0000"/>
                </a:solidFill>
              </a:rPr>
              <a:t>                        Okul Rehber Öğretmeni</a:t>
            </a:r>
            <a:br>
              <a:rPr lang="tr-TR" dirty="0">
                <a:solidFill>
                  <a:srgbClr val="FF0000"/>
                </a:solidFill>
              </a:rPr>
            </a:br>
            <a:endParaRPr lang="tr-TR" dirty="0">
              <a:solidFill>
                <a:srgbClr val="FF0000"/>
              </a:solidFill>
            </a:endParaRPr>
          </a:p>
        </p:txBody>
      </p:sp>
    </p:spTree>
    <p:extLst>
      <p:ext uri="{BB962C8B-B14F-4D97-AF65-F5344CB8AC3E}">
        <p14:creationId xmlns:p14="http://schemas.microsoft.com/office/powerpoint/2010/main" val="305297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708A01-915D-E844-A688-BA08215D83A8}"/>
              </a:ext>
            </a:extLst>
          </p:cNvPr>
          <p:cNvSpPr>
            <a:spLocks noGrp="1"/>
          </p:cNvSpPr>
          <p:nvPr>
            <p:ph type="title"/>
          </p:nvPr>
        </p:nvSpPr>
        <p:spPr>
          <a:xfrm>
            <a:off x="1272309" y="3117562"/>
            <a:ext cx="10515600" cy="1325563"/>
          </a:xfrm>
        </p:spPr>
        <p:txBody>
          <a:bodyPr>
            <a:normAutofit fontScale="90000"/>
          </a:bodyPr>
          <a:lstStyle/>
          <a:p>
            <a:pPr>
              <a:lnSpc>
                <a:spcPct val="115000"/>
              </a:lnSpc>
              <a:spcAft>
                <a:spcPts val="800"/>
              </a:spcAft>
            </a:pP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Soruları kendisi okuyabilenler (Sadece işaretleyici yardımı alanlar dâhil)</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60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Soruları kendisi okuyabilecek durumda olan (sınavda okuyucu yardımı talep etmeyen) ancak, Engelli Sağlık Kurulu Raporlarında Görme Sistemi, Göz Hastalıkları, Görme Bozukluğu vb. oranı % 25 ve üzerinde olan az gören adaylar ile Çocuklar İçin Özel Gereksinim Raporunda (ÇÖZGER) özel gereksinim düzeyi “Özel gereksinimi vardır (ÖGV)”/ Özel Gereksinim Kodu “1” ve üzeri olan adaylar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30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90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İşitme Engelli Grubu</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20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80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Zihinsel Engelli Grubu</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Okuyucu veya okuyucu-işaretleyici yardımı alarak soru kitapçığını hiç okuyamayanlar [Sadece (varsa) şekilli sorularda soru kitapçığına bakabilirler.]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40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100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Soruları kendisi okuyabilenler (Sadece işaretleyici yardımı alanlar dâhil)</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20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80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1881136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DDE02E-89BB-7965-9696-3B7167718886}"/>
              </a:ext>
            </a:extLst>
          </p:cNvPr>
          <p:cNvSpPr>
            <a:spLocks noGrp="1"/>
          </p:cNvSpPr>
          <p:nvPr>
            <p:ph type="title"/>
          </p:nvPr>
        </p:nvSpPr>
        <p:spPr>
          <a:xfrm>
            <a:off x="1078346" y="2868180"/>
            <a:ext cx="10515600" cy="1325563"/>
          </a:xfrm>
        </p:spPr>
        <p:txBody>
          <a:bodyPr>
            <a:normAutofit fontScale="90000"/>
          </a:bodyPr>
          <a:lstStyle/>
          <a:p>
            <a:pPr>
              <a:lnSpc>
                <a:spcPct val="115000"/>
              </a:lnSpc>
              <a:spcAft>
                <a:spcPts val="800"/>
              </a:spcAft>
            </a:pP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Sınavında Yapılan Yanlışlar Doğruları Götürür mü?</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Sınavında 4 yanlış 1 doğruyu götürmektedir. EKPSS puan hesaplaması 4 yanlış 1 doğruyu götürdükten sonra kalan doğru sonuçlara göre hesaplanır.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 Baraj Puanı </a:t>
            </a:r>
            <a:r>
              <a:rPr lang="tr-TR"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Varmıdır</a:t>
            </a: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Varsa Baraj Puanı Kaçtır?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 ile atanacak sınava giren adayların atama puanlarının en az 60 ve üzeri olması gerekir. Fakat EKPSS baraj puanı ilgili kurumların Personel ihtiyacına göre farklılıklar olabilir.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Sınavının Sınav Puanı Hesaplanabilmesi için Kaç Net Yapmalısınız?</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Sınavının puanının ÖSYM tarafından hesaplanabilmesi için sınava giren adayların ilgili testten en az bir doğru veya yanlış cevabı olmalıdır.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giren adayların sınavlarının geçerli olması için mutlaka uymaları gereken kurallar vardır bu kuralları sizler için aşağıda listeler halinde yazdık.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265845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647768-76C2-35D6-96D3-FABCEC75B6B2}"/>
              </a:ext>
            </a:extLst>
          </p:cNvPr>
          <p:cNvSpPr>
            <a:spLocks noGrp="1"/>
          </p:cNvSpPr>
          <p:nvPr>
            <p:ph type="title"/>
          </p:nvPr>
        </p:nvSpPr>
        <p:spPr>
          <a:xfrm>
            <a:off x="838199" y="365125"/>
            <a:ext cx="11012055" cy="5167457"/>
          </a:xfrm>
        </p:spPr>
        <p:txBody>
          <a:bodyPr>
            <a:normAutofit fontScale="90000"/>
          </a:bodyPr>
          <a:lstStyle/>
          <a:p>
            <a:r>
              <a:rPr lang="tr-TR" sz="1800" dirty="0">
                <a:solidFill>
                  <a:srgbClr val="FF0000"/>
                </a:solidFill>
                <a:effectLst/>
                <a:latin typeface="Roboto" panose="02000000000000000000" pitchFamily="2" charset="0"/>
                <a:ea typeface="Times New Roman" panose="02020603050405020304" pitchFamily="18" charset="0"/>
              </a:rPr>
              <a:t>ÇOCUKLAR İÇİN ÖZEL GEREKSİNİM RAPORU (ÇÖZGER) NEDİR?   </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Diğer adıyla” </a:t>
            </a:r>
            <a:r>
              <a:rPr lang="tr-TR" sz="1800" i="1" dirty="0">
                <a:solidFill>
                  <a:srgbClr val="000000"/>
                </a:solidFill>
                <a:effectLst/>
                <a:latin typeface="Roboto" panose="02000000000000000000" pitchFamily="2" charset="0"/>
                <a:ea typeface="Times New Roman" panose="02020603050405020304" pitchFamily="18" charset="0"/>
              </a:rPr>
              <a:t>ÇÖZGER</a:t>
            </a:r>
            <a:r>
              <a:rPr lang="tr-TR" sz="1800" dirty="0">
                <a:solidFill>
                  <a:srgbClr val="000000"/>
                </a:solidFill>
                <a:effectLst/>
                <a:latin typeface="Roboto" panose="02000000000000000000" pitchFamily="2" charset="0"/>
                <a:ea typeface="Times New Roman" panose="02020603050405020304" pitchFamily="18" charset="0"/>
              </a:rPr>
              <a:t>, (Çocuklar için özel gereksinim raporunun kısaltması / çocuğun özel gereksinimlerini belirten bir belgedir.)” olarak geçen bu yönetmelik, bireyin durumunu ve bu durumunun getirdiği ihtiyaçları göz önüne alarak değerlendirme yapan bir düzenlemedir.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Bu yeni düzenlemeyle çocukların değerlendirmelerine ve rapor sürecine farklı bir yaklaşım gelmiştir. Yönetmeliğe göre bireylere (Sadece çocuk / 18 yaş altı) artık “Sağlık Kurulu Raporu” değil “ÇÖZGER” verilecektir. </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Bu rapor ile amaç, çocukların sağlık, eğitim, rehabilitasyon, sosyal, ekonomik haklardan ve hizmetlerden yararlanmasını sağlamaktır.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Almak isteyenlere verilecek olan bu rapor/belge 18 yaş altı çocuklar içindir.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Peki Özel Gereksinim Raporu (ÇÖZGER) Ne içindir? Neye Yarar? </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Rapor için Değerlendirme:</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Özel gereksinimi olan çocukların durumlarının yetkililer tarafından incelenmesi / değerlendirilmesi için” İşlevsellik Yeti yitimi ve Sağlığın Uluslararası Sınıflandırması” baz alınır.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Ortopedi ve travmatoloji uzmanından en az 4 branş hekimi görev alması gerektiği madde 6 ve 7’de belirtilmektedir. </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Değerlendirilecek olan engel türü, yukarıdaki alanların dışındaysa kurul başkanının teklifi ve başhekimin onayı ile ilgili branş uzmanı kurula davet edilir ve geçici olarak bu kurulda yer alır. (Raporun imzalanması)</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Bu yönetmelik” Engel Oranı” temelli değil,” Gereksinim” temellidir. Yani çocukların hangi hizmetlere gereksinimlerinin olduğu belirtilir. Dolayısıyla çocukların gereksinim seviyesine göre rapor verilir.</a:t>
            </a:r>
            <a:br>
              <a:rPr lang="tr-TR" sz="1800" dirty="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3103044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F0FB51-F385-BAA8-7133-5364B522341D}"/>
              </a:ext>
            </a:extLst>
          </p:cNvPr>
          <p:cNvSpPr>
            <a:spLocks noGrp="1"/>
          </p:cNvSpPr>
          <p:nvPr>
            <p:ph type="title"/>
          </p:nvPr>
        </p:nvSpPr>
        <p:spPr>
          <a:xfrm>
            <a:off x="838200" y="365125"/>
            <a:ext cx="10515600" cy="5269057"/>
          </a:xfrm>
        </p:spPr>
        <p:txBody>
          <a:bodyPr>
            <a:normAutofit/>
          </a:bodyPr>
          <a:lstStyle/>
          <a:p>
            <a:r>
              <a:rPr lang="tr-TR" sz="1800" dirty="0">
                <a:solidFill>
                  <a:srgbClr val="FF0000"/>
                </a:solidFill>
                <a:effectLst/>
                <a:latin typeface="Roboto" panose="02000000000000000000" pitchFamily="2" charset="0"/>
                <a:ea typeface="Times New Roman" panose="02020603050405020304" pitchFamily="18" charset="0"/>
              </a:rPr>
              <a:t>Gereksinim Düzeyleri ve oranları:</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1. Özel gereksinim var (ÖGV): %20-39</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2. Hafif düzeyde özel gereksinim var: %40-49</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3. Orta düzey özel gereksinim var: %50-59</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4. İleri düzeyde özel gereksinim var: %60-69</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5. Çok ileri düzeyde özel gereksinim var: %70-79 (Ağır engelli olduğu kabul edilir)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6. Belirgin düzeyde özel gereksinim var (BÖGV): %80-89 (Ağır engelli olduğu kabul edilir)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7. Özel Koşul Gereksinimi var (ÖKGV): %90-99 (Ağır engelli olduğu kabul edilir)</a:t>
            </a:r>
            <a:br>
              <a:rPr lang="tr-TR" sz="1800" dirty="0">
                <a:solidFill>
                  <a:srgbClr val="000000"/>
                </a:solidFill>
                <a:effectLst/>
                <a:latin typeface="Roboto" panose="02000000000000000000" pitchFamily="2" charset="0"/>
                <a:ea typeface="Times New Roman" panose="02020603050405020304" pitchFamily="18" charset="0"/>
              </a:rPr>
            </a:br>
            <a:br>
              <a:rPr lang="tr-TR" sz="1800" dirty="0">
                <a:solidFill>
                  <a:srgbClr val="000000"/>
                </a:solidFill>
                <a:effectLst/>
                <a:latin typeface="Roboto" panose="02000000000000000000" pitchFamily="2" charset="0"/>
                <a:ea typeface="Times New Roman" panose="02020603050405020304" pitchFamily="18" charset="0"/>
              </a:rPr>
            </a:br>
            <a:br>
              <a:rPr lang="tr-TR" sz="1800" dirty="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289190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3F94C3-D1F3-9B08-40AA-FCF97F5C56F4}"/>
              </a:ext>
            </a:extLst>
          </p:cNvPr>
          <p:cNvSpPr>
            <a:spLocks noGrp="1"/>
          </p:cNvSpPr>
          <p:nvPr>
            <p:ph type="title"/>
          </p:nvPr>
        </p:nvSpPr>
        <p:spPr>
          <a:xfrm>
            <a:off x="838200" y="365125"/>
            <a:ext cx="10515600" cy="5222875"/>
          </a:xfrm>
        </p:spPr>
        <p:txBody>
          <a:bodyPr>
            <a:normAutofit/>
          </a:bodyPr>
          <a:lstStyle/>
          <a:p>
            <a:r>
              <a:rPr lang="tr-TR" sz="1800" dirty="0">
                <a:solidFill>
                  <a:srgbClr val="FF0000"/>
                </a:solidFill>
                <a:effectLst/>
                <a:latin typeface="Roboto" panose="02000000000000000000" pitchFamily="2" charset="0"/>
                <a:ea typeface="Times New Roman" panose="02020603050405020304" pitchFamily="18" charset="0"/>
              </a:rPr>
              <a:t>Nasıl Alınır? İşlemler Nelerdir?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–ilk olarak 182’den (telefon) hastanenin sağlık kuruluna randevu almanız gerekir.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–Aldığınız randevu tarihinde hastanede, sağlık kurulu bölümüne gittiğinizde, konuyla ilgili size bir evrak verilir. Bu evrağı hemen doldurursunuz.</a:t>
            </a:r>
            <a:br>
              <a:rPr lang="tr-TR" sz="1800" dirty="0">
                <a:solidFill>
                  <a:srgbClr val="000000"/>
                </a:solidFill>
                <a:effectLst/>
                <a:latin typeface="Roboto" panose="02000000000000000000" pitchFamily="2"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Ek Not</a:t>
            </a:r>
            <a:r>
              <a:rPr lang="tr-TR" sz="1800" i="1" dirty="0">
                <a:solidFill>
                  <a:srgbClr val="000000"/>
                </a:solidFill>
                <a:effectLst/>
                <a:latin typeface="Roboto" panose="02000000000000000000" pitchFamily="2" charset="0"/>
                <a:ea typeface="Times New Roman" panose="02020603050405020304" pitchFamily="18" charset="0"/>
              </a:rPr>
              <a:t>: </a:t>
            </a:r>
            <a:r>
              <a:rPr lang="tr-TR" sz="1800" dirty="0" err="1">
                <a:solidFill>
                  <a:srgbClr val="000000"/>
                </a:solidFill>
                <a:effectLst/>
                <a:latin typeface="Roboto" panose="02000000000000000000" pitchFamily="2" charset="0"/>
                <a:ea typeface="Times New Roman" panose="02020603050405020304" pitchFamily="18" charset="0"/>
              </a:rPr>
              <a:t>Evrağıalma</a:t>
            </a:r>
            <a:r>
              <a:rPr lang="tr-TR" sz="1800" dirty="0">
                <a:solidFill>
                  <a:srgbClr val="000000"/>
                </a:solidFill>
                <a:effectLst/>
                <a:latin typeface="Roboto" panose="02000000000000000000" pitchFamily="2" charset="0"/>
                <a:ea typeface="Times New Roman" panose="02020603050405020304" pitchFamily="18" charset="0"/>
              </a:rPr>
              <a:t> nedeninize dair olan bir bölümü dolduruyorsunuz.</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–Sonrasında doktorlara yönlendirilirsiniz. Onların sorduğu soruları cevaplarsınız. Diyabetli olduğunuzu belirtirsiniz. (Örneğin: çocuk sağlığı doktoruna belirtmeniz gibi) Sonrasında Yönlendirildiğiniz bir endokrin doktoru sizi görüp. Gerekli işlemleri yapacaktır.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Sağlık kurulundan aldığınız bu evrakları, geri teslim edersiniz. Sonrasında hastaneye tekrar gelmeniz için size bir tarih verilir. Ve size verilen tarihte çocuğunuz ile gidip raporunuzu alabilirsiniz. (Kimliği yanınızda bulunsun.)</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Rapor Süresi Nasıldır? ve Neye göre olur?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Bu süre belirlenen sürekli veya süreli ibaresine göre değişir. Ve raporda mutlaka geçerlilik süresi ibaresi vardır.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Önemli Not: ÇÖZGER sürekli olarak belirtilse bile, çocuk 18 yaşını doldurduğunda, rapor süresi biter yani geçersiz olur.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Raporu’n Teslim Süresi Ne Kadardır?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Başvuru gününden itibaren 30 gün içinde teslim süresi bulunur.</a:t>
            </a:r>
            <a:br>
              <a:rPr lang="tr-TR" sz="1800" dirty="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2926746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C2D725-C3B7-38E8-B4EE-118104C8A065}"/>
              </a:ext>
            </a:extLst>
          </p:cNvPr>
          <p:cNvSpPr>
            <a:spLocks noGrp="1"/>
          </p:cNvSpPr>
          <p:nvPr>
            <p:ph type="title"/>
          </p:nvPr>
        </p:nvSpPr>
        <p:spPr>
          <a:xfrm>
            <a:off x="838200" y="365125"/>
            <a:ext cx="10515600" cy="4890366"/>
          </a:xfrm>
        </p:spPr>
        <p:txBody>
          <a:bodyPr>
            <a:normAutofit fontScale="90000"/>
          </a:bodyPr>
          <a:lstStyle/>
          <a:p>
            <a:r>
              <a:rPr lang="tr-TR" sz="1800" dirty="0">
                <a:solidFill>
                  <a:srgbClr val="FF0000"/>
                </a:solidFill>
                <a:effectLst/>
                <a:latin typeface="Roboto" panose="02000000000000000000" pitchFamily="2" charset="0"/>
                <a:ea typeface="Times New Roman" panose="02020603050405020304" pitchFamily="18" charset="0"/>
              </a:rPr>
              <a:t>Bu rapor ile ne gibi haklardan yararlanabiliriz?</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1- Evde Bakım Ücreti; Bunun için şartlar şunlardır; (1) Ağır engelli yazısına bakılır (özel gereksinim raporunda  “Çok ileri düzeyde özel gereksinim var (ÖGV)”, “Belirgin ÖGV” ve “Özel koşul gereksinimi var (ÖKGV)” ifadeleri olan çocuklar ağır engelli sayılır), / (2) Haneye giren tüm gelirler toplanıp hanedeki kişi sayısına bölünmesi sonucunda ; kişi başı aylık gelirin asgari ücretin üçte ikisinden az olması. / (3) Sosyal hizmetler il müdürlüğü veya sosyal hizmet merkezince yapılan inceleme sonucu, engelli bireyin bakıma ihtiyacı olduğuna karar verilmesi.</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2- Özel Tüketim Vergisi (ÖTV) istisnalı araç alımı; Şartlar şunlar; Raporda “Özel Koşul Gereksinimi var (ÖKGV)” ifadesi istenebilir. </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3- Eğitim Hakkı; Zorunlu eğitim çağında (12 yıllık eğitim süresi) olan özel gereksinimli çocuklar için eğitim zorunludur. Özel gereksinimli çocukların eğitim hakkı hiçbir şekilde engellenemez.</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4- Özel eğitim kurumlarında eğitim gören öğrencilerin özel eğitim ücreti devlet tarafından karşılanır.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5- Şehir içi ulaşım; Belediye otobüsleri, özel halk otobüsleri, metro seferleri, TCDD ve Deniz Yollarının şehir içi/dışı seferleri ücretsizdir. Şartlar şunlardır; “Ağır engelli”, “tam bağımlı birey” veya çocuklar için “Çok ileri düzeyde özel gereksinim var (ÖGV)”, “Belirgin ÖGV” ve “Özel koşul gereksinimi var (ÖKGV)” ibareli raporu olanların bir refakatçisi (engelli kişi ile birlikte olmak şartıyla) ücretsiz ulaşımdan yararlanır.</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6- Elektrik, Su, Doğalgaz faturasında uygulanan indirim</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7- Cep telefonu ve internet faturalarında indirim</a:t>
            </a:r>
            <a:br>
              <a:rPr lang="tr-TR" sz="1800" dirty="0">
                <a:effectLst/>
                <a:latin typeface="Times New Roman" panose="02020603050405020304" pitchFamily="18" charset="0"/>
                <a:ea typeface="Times New Roman" panose="02020603050405020304" pitchFamily="18" charset="0"/>
              </a:rPr>
            </a:br>
            <a:r>
              <a:rPr lang="tr-TR" sz="1800" dirty="0">
                <a:solidFill>
                  <a:srgbClr val="000000"/>
                </a:solidFill>
                <a:effectLst/>
                <a:latin typeface="Roboto" panose="02000000000000000000" pitchFamily="2" charset="0"/>
                <a:ea typeface="Times New Roman" panose="02020603050405020304" pitchFamily="18" charset="0"/>
              </a:rPr>
              <a:t>8- Vergi indirimi</a:t>
            </a:r>
            <a:br>
              <a:rPr lang="tr-TR" sz="1800" dirty="0">
                <a:effectLst/>
                <a:latin typeface="Times New Roman" panose="02020603050405020304" pitchFamily="18" charset="0"/>
                <a:ea typeface="Times New Roman" panose="02020603050405020304" pitchFamily="18" charset="0"/>
              </a:rPr>
            </a:br>
            <a:br>
              <a:rPr lang="tr-TR" sz="1800" dirty="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2836817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E0C179-208C-D6A4-D34A-01208CD3D51E}"/>
              </a:ext>
            </a:extLst>
          </p:cNvPr>
          <p:cNvSpPr>
            <a:spLocks noGrp="1"/>
          </p:cNvSpPr>
          <p:nvPr>
            <p:ph type="title"/>
          </p:nvPr>
        </p:nvSpPr>
        <p:spPr>
          <a:xfrm>
            <a:off x="838200" y="485198"/>
            <a:ext cx="10515600" cy="6303530"/>
          </a:xfrm>
        </p:spPr>
        <p:txBody>
          <a:bodyPr>
            <a:normAutofit fontScale="90000"/>
          </a:bodyPr>
          <a:lstStyle/>
          <a:p>
            <a:pPr>
              <a:lnSpc>
                <a:spcPct val="115000"/>
              </a:lnSpc>
              <a:spcAft>
                <a:spcPts val="800"/>
              </a:spcAft>
            </a:pPr>
            <a:r>
              <a:rPr lang="tr-TR" dirty="0">
                <a:solidFill>
                  <a:srgbClr val="FF0000"/>
                </a:solidFill>
              </a:rPr>
              <a:t>EKPSS NEDİR?</a:t>
            </a:r>
            <a:br>
              <a:rPr lang="tr-TR" dirty="0">
                <a:solidFill>
                  <a:srgbClr val="FF0000"/>
                </a:solidFill>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Sınavının Açıklaması Nedir?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 KPSS’nin sınavı Engelli Kamu Personel Seçme Sınavı' </a:t>
            </a: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nın</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kısaltılmış halidir. Önceleri Ö.M.S.S. olarak yapılan bu sınav, ÖSYM Ölçme, Seçme ve Yerleştirme Merkezi Başkanlığının 2014 yılındaki yapılacak sınavlar takvimi başlığı altında Resmi Gazetede yayınlanan Özürlü tanımlaması kaldırılarak engelli tanımının kullanılmasına karar verilmiştir.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Bundan sonra ise ilgili sınavın adı EKPSS yani Engelli Kamu Personeli Seçme Sınavı adı ile değiştirilmiştir.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 Başvurusu Nasıl ve Nereye Yapılması Gerekir?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girecek adaylar ÖSYM Ölçme, Seçme ve Yerleştirme Merkezi Başkanlığının web sitesi internet adresinden www.osym.gov.tr adresinden, ÖSYM Ölçme, Seçme ve Yerleştirme Merkezi Başkanlığının Aday İşlemleri Mobil Uygulamalarına girerek veya </a:t>
            </a: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digital</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ortamda ÖSYM Ölçme, Seçme ve Yerleştirme Merkezi Başkanlığının Başvuru Merkezlerinin sayesinden yapılabilir.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Kimler Katılabilir?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ortaöğretim kurumlarından, yükseköğretim ön lisans ya da lisans programlarından mezun olan veya </a:t>
            </a: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EKPSS’nin</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geçerlik tarihi içerisinde zaman aralığında mezun olabilecek durumda olan engelli adaylar kolaylıkla başvurabilir.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E-KPSS'ye Kaç Kere Girebilirsiniz?</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giriş adetinde herhangi bir sınırlama yoktur. İstediğiniz kadar sınava giriş yapabilirsiniz. Adaylar istediği Kuruma girene kadar </a:t>
            </a: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kadar</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EKPSS sınavına girebilir.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endParaRPr lang="tr-TR" dirty="0">
              <a:solidFill>
                <a:srgbClr val="FF0000"/>
              </a:solidFill>
            </a:endParaRPr>
          </a:p>
        </p:txBody>
      </p:sp>
    </p:spTree>
    <p:extLst>
      <p:ext uri="{BB962C8B-B14F-4D97-AF65-F5344CB8AC3E}">
        <p14:creationId xmlns:p14="http://schemas.microsoft.com/office/powerpoint/2010/main" val="373643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C47A2E-7D18-82B9-CADF-7D05F94A78D9}"/>
              </a:ext>
            </a:extLst>
          </p:cNvPr>
          <p:cNvSpPr>
            <a:spLocks noGrp="1"/>
          </p:cNvSpPr>
          <p:nvPr>
            <p:ph type="title"/>
          </p:nvPr>
        </p:nvSpPr>
        <p:spPr>
          <a:xfrm>
            <a:off x="1106055" y="2890983"/>
            <a:ext cx="10023763" cy="2281382"/>
          </a:xfrm>
        </p:spPr>
        <p:txBody>
          <a:bodyPr>
            <a:normAutofit fontScale="90000"/>
          </a:bodyPr>
          <a:lstStyle/>
          <a:p>
            <a:pPr>
              <a:lnSpc>
                <a:spcPct val="115000"/>
              </a:lnSpc>
              <a:spcAft>
                <a:spcPts val="800"/>
              </a:spcAft>
            </a:pP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 Kaç Dakika Oluşur?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 Toplamda 60 dakika yani 1 Saat olarak sınırlandırılmıştır. Adaylara engel durumlarına ve gruplarına göre de ayrıca ek süreler tanımlanır.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EKPSS'de</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adayların engel durumlarına göre tanımlaman bu ek süreler ÖSYM Ölçme, Seçme ve Yerleştirme Merkezi Başkanlığının Engelli Kamu Personeli Seçme Sınavı (EKPSS) ve Kura Başvuru Kılavuzunda yer alan bilgilere göre aşağıda tablo şeklinde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katılmak için belirlenen engel oranı var mıdır?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Sınava girebilmek için  engellinin, %40 ve üzeri engel oranının bulunması gerekmektedir.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sınavına girebilmek için eğitim düzeyi şartı nedir?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EKPSS’ye</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ortaöğretim kurumlarından, yükseköğretim ön lisans veya lisans programlarından mezun olan veya </a:t>
            </a:r>
            <a:r>
              <a:rPr lang="tr-TR" sz="1800"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EKPSS’nin</a:t>
            </a: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geçerlilik süresi içinde mezun olabilecek durumda olan engelli adaylar başvurabileceklerdir.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sonuçları ne kadar süreyle geçerlidir?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sonuçları 4 yıl süreyle geçerlidir.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3233036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98F561-B8D0-AE0A-8371-93FBA6D71CB8}"/>
              </a:ext>
            </a:extLst>
          </p:cNvPr>
          <p:cNvSpPr>
            <a:spLocks noGrp="1"/>
          </p:cNvSpPr>
          <p:nvPr>
            <p:ph type="title"/>
          </p:nvPr>
        </p:nvSpPr>
        <p:spPr>
          <a:xfrm>
            <a:off x="1087581" y="3071380"/>
            <a:ext cx="10515600" cy="1325563"/>
          </a:xfrm>
        </p:spPr>
        <p:txBody>
          <a:bodyPr>
            <a:normAutofit fontScale="90000"/>
          </a:bodyPr>
          <a:lstStyle/>
          <a:p>
            <a:pPr>
              <a:lnSpc>
                <a:spcPct val="115000"/>
              </a:lnSpc>
              <a:spcAft>
                <a:spcPts val="800"/>
              </a:spcAft>
            </a:pP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Yerleştirmesi yapılan adaylara kurum tarafından mülakat veya sınav yapılmakta mıdır?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Yerleştirilen adaylar, kamu kurum ve kuruluşlarınca başka sınav veya mülakat yapılmaksızın, ilan edilmiş kadrolara atanır.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İşe yerleştirme taleplerini karşılama yetkisi hangi kurumların görevidir?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Engelli kişilerin devlet memuru olarak istihdamları Çalışma Genel Müdürlüğü koordinasyonunda ilgili kamu kurum ve kuruluşlarınca; özel sektörde işçi olarak istihdamları ise; Türkiye İş Kurumu tarafından yapılmaktadır.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Engelli memurlar için gece nöbeti veya gece vardiyası var mıdır?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Engelli memurlara isteği dışında gece nöbeti ve gece vardiyası görevi verilmeyecektir.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Engelli memurlara ve engelli yakını bulunan memurlara tayinlerinde kolaylık sağlanmakta mıdır?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 az %40 oranında engelli olan memurlar ile ağır engelli raporlu eşi veya bakmakla yükümlü olduğu birinci derece kan hısımları bulunan memurlar engellilik durumundan kaynaklanan gerekçelere dayalı olarak yer değiştirme talebinde bulunabilir. Bu kapsamdaki talepler kurumların kadro imkânları ve teşkilat yapıları dikkate alınarak karşılanır ve bu haktan bir defadan fazla yararlanılamaz.</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845448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04DBEF-82ED-9EB3-32B4-F15D27001E58}"/>
              </a:ext>
            </a:extLst>
          </p:cNvPr>
          <p:cNvSpPr>
            <a:spLocks noGrp="1"/>
          </p:cNvSpPr>
          <p:nvPr>
            <p:ph type="title"/>
          </p:nvPr>
        </p:nvSpPr>
        <p:spPr>
          <a:xfrm>
            <a:off x="1133763" y="2942070"/>
            <a:ext cx="10515600" cy="1325563"/>
          </a:xfrm>
        </p:spPr>
        <p:txBody>
          <a:bodyPr>
            <a:normAutofit fontScale="90000"/>
          </a:bodyPr>
          <a:lstStyle/>
          <a:p>
            <a:pPr>
              <a:lnSpc>
                <a:spcPct val="115000"/>
              </a:lnSpc>
              <a:spcAft>
                <a:spcPts val="800"/>
              </a:spcAft>
            </a:pP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EKPSS Engel Guruplarına Göre Verilen Ek Süre Tablosu</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Genel Engel Gurubu; Ortopedik, Ruhsal ve Duygusal, Süreğen (kronik) Hastalıklara Sahip Engelliler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60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Yaygın Gelişimsel Bozukluğu Olanlar (otizm spektrum bozukluğu (OSB),  Asperger, RETT Sendromu, Dezintegratif Bozukluk vb.),  Özgül/Özel Öğrenme Güçlüğü Olanlar (Dikkat Eksikliği, Hiperaktivite,  disleksi vb. olanlar), Dil ve Konuşma Bozukluğu Olanlar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20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80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Okuyucu veya okuyucu-işaretleyici yardımı alarak soru kitapçığını hiç okuyamayan CP hastaları</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40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100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Görme Engelli Grubu; Okuyucu veya okuyucu-işaretleyici yardımı alarak soru kitapçığını hiç okuyamayanlar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Ek Sınav Süresi :  40 dakika ek süre verilmiştir.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r>
              <a:rPr lang="tr-TR"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Toplam Sınav Süresi : 100 dakika ile sınırlandırılmıştır.</a:t>
            </a:r>
            <a:br>
              <a:rPr lang="tr-TR" sz="1800" kern="100" dirty="0">
                <a:effectLst/>
                <a:latin typeface="Aptos" panose="020B0004020202020204" pitchFamily="34" charset="0"/>
                <a:ea typeface="Aptos" panose="020B000402020202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411447479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TotalTime>
  <Words>1965</Words>
  <Application>Microsoft Office PowerPoint</Application>
  <PresentationFormat>Geniş ekran</PresentationFormat>
  <Paragraphs>11</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Aptos</vt:lpstr>
      <vt:lpstr>Aptos Display</vt:lpstr>
      <vt:lpstr>Arial</vt:lpstr>
      <vt:lpstr>Calibri</vt:lpstr>
      <vt:lpstr>Roboto</vt:lpstr>
      <vt:lpstr>Times New Roman</vt:lpstr>
      <vt:lpstr>Office Teması</vt:lpstr>
      <vt:lpstr>ÇÖZGER RAPORU NEDİR, NASIL ALINIR?  Hazırlayan: Hülya KALENDER AYHAN                         Okul Rehber Öğretmeni </vt:lpstr>
      <vt:lpstr>ÇOCUKLAR İÇİN ÖZEL GEREKSİNİM RAPORU (ÇÖZGER) NEDİR?    Diğer adıyla” ÇÖZGER, (Çocuklar için özel gereksinim raporunun kısaltması / çocuğun özel gereksinimlerini belirten bir belgedir.)” olarak geçen bu yönetmelik, bireyin durumunu ve bu durumunun getirdiği ihtiyaçları göz önüne alarak değerlendirme yapan bir düzenlemedir. Bu yeni düzenlemeyle çocukların değerlendirmelerine ve rapor sürecine farklı bir yaklaşım gelmiştir. Yönetmeliğe göre bireylere (Sadece çocuk / 18 yaş altı) artık “Sağlık Kurulu Raporu” değil “ÇÖZGER” verilecektir.  Bu rapor ile amaç, çocukların sağlık, eğitim, rehabilitasyon, sosyal, ekonomik haklardan ve hizmetlerden yararlanmasını sağlamaktır. Almak isteyenlere verilecek olan bu rapor/belge 18 yaş altı çocuklar içindir. Peki Özel Gereksinim Raporu (ÇÖZGER) Ne içindir? Neye Yarar?  Rapor için Değerlendirme: Özel gereksinimi olan çocukların durumlarının yetkililer tarafından incelenmesi / değerlendirilmesi için” İşlevsellik Yeti yitimi ve Sağlığın Uluslararası Sınıflandırması” baz alınır. Ortopedi ve travmatoloji uzmanından en az 4 branş hekimi görev alması gerektiği madde 6 ve 7’de belirtilmektedir.  Değerlendirilecek olan engel türü, yukarıdaki alanların dışındaysa kurul başkanının teklifi ve başhekimin onayı ile ilgili branş uzmanı kurula davet edilir ve geçici olarak bu kurulda yer alır. (Raporun imzalanması) Bu yönetmelik” Engel Oranı” temelli değil,” Gereksinim” temellidir. Yani çocukların hangi hizmetlere gereksinimlerinin olduğu belirtilir. Dolayısıyla çocukların gereksinim seviyesine göre rapor verilir. </vt:lpstr>
      <vt:lpstr>Gereksinim Düzeyleri ve oranları: 1. Özel gereksinim var (ÖGV): %20-39 2. Hafif düzeyde özel gereksinim var: %40-49 3. Orta düzey özel gereksinim var: %50-59 4. İleri düzeyde özel gereksinim var: %60-69 5. Çok ileri düzeyde özel gereksinim var: %70-79 (Ağır engelli olduğu kabul edilir) 6. Belirgin düzeyde özel gereksinim var (BÖGV): %80-89 (Ağır engelli olduğu kabul edilir) 7. Özel Koşul Gereksinimi var (ÖKGV): %90-99 (Ağır engelli olduğu kabul edilir)   </vt:lpstr>
      <vt:lpstr>Nasıl Alınır? İşlemler Nelerdir? –ilk olarak 182’den (telefon) hastanenin sağlık kuruluna randevu almanız gerekir. –Aldığınız randevu tarihinde hastanede, sağlık kurulu bölümüne gittiğinizde, konuyla ilgili size bir evrak verilir. Bu evrağı hemen doldurursunuz. Ek Not: Evrağıalma nedeninize dair olan bir bölümü dolduruyorsunuz. –Sonrasında doktorlara yönlendirilirsiniz. Onların sorduğu soruları cevaplarsınız. Diyabetli olduğunuzu belirtirsiniz. (Örneğin: çocuk sağlığı doktoruna belirtmeniz gibi) Sonrasında Yönlendirildiğiniz bir endokrin doktoru sizi görüp. Gerekli işlemleri yapacaktır. Sağlık kurulundan aldığınız bu evrakları, geri teslim edersiniz. Sonrasında hastaneye tekrar gelmeniz için size bir tarih verilir. Ve size verilen tarihte çocuğunuz ile gidip raporunuzu alabilirsiniz. (Kimliği yanınızda bulunsun.) Rapor Süresi Nasıldır? ve Neye göre olur? Bu süre belirlenen sürekli veya süreli ibaresine göre değişir. Ve raporda mutlaka geçerlilik süresi ibaresi vardır. Önemli Not: ÇÖZGER sürekli olarak belirtilse bile, çocuk 18 yaşını doldurduğunda, rapor süresi biter yani geçersiz olur. Raporu’n Teslim Süresi Ne Kadardır? Başvuru gününden itibaren 30 gün içinde teslim süresi bulunur. </vt:lpstr>
      <vt:lpstr>Bu rapor ile ne gibi haklardan yararlanabiliriz? 1- Evde Bakım Ücreti; Bunun için şartlar şunlardır; (1) Ağır engelli yazısına bakılır (özel gereksinim raporunda  “Çok ileri düzeyde özel gereksinim var (ÖGV)”, “Belirgin ÖGV” ve “Özel koşul gereksinimi var (ÖKGV)” ifadeleri olan çocuklar ağır engelli sayılır), / (2) Haneye giren tüm gelirler toplanıp hanedeki kişi sayısına bölünmesi sonucunda ; kişi başı aylık gelirin asgari ücretin üçte ikisinden az olması. / (3) Sosyal hizmetler il müdürlüğü veya sosyal hizmet merkezince yapılan inceleme sonucu, engelli bireyin bakıma ihtiyacı olduğuna karar verilmesi. 2- Özel Tüketim Vergisi (ÖTV) istisnalı araç alımı; Şartlar şunlar; Raporda “Özel Koşul Gereksinimi var (ÖKGV)” ifadesi istenebilir.  3- Eğitim Hakkı; Zorunlu eğitim çağında (12 yıllık eğitim süresi) olan özel gereksinimli çocuklar için eğitim zorunludur. Özel gereksinimli çocukların eğitim hakkı hiçbir şekilde engellenemez. 4- Özel eğitim kurumlarında eğitim gören öğrencilerin özel eğitim ücreti devlet tarafından karşılanır. 5- Şehir içi ulaşım; Belediye otobüsleri, özel halk otobüsleri, metro seferleri, TCDD ve Deniz Yollarının şehir içi/dışı seferleri ücretsizdir. Şartlar şunlardır; “Ağır engelli”, “tam bağımlı birey” veya çocuklar için “Çok ileri düzeyde özel gereksinim var (ÖGV)”, “Belirgin ÖGV” ve “Özel koşul gereksinimi var (ÖKGV)” ibareli raporu olanların bir refakatçisi (engelli kişi ile birlikte olmak şartıyla) ücretsiz ulaşımdan yararlanır. 6- Elektrik, Su, Doğalgaz faturasında uygulanan indirim 7- Cep telefonu ve internet faturalarında indirim 8- Vergi indirimi  </vt:lpstr>
      <vt:lpstr>EKPSS NEDİR? E-KPSS Sınavının Açıklaması Nedir? E- KPSS’nin sınavı Engelli Kamu Personel Seçme Sınavı' nın kısaltılmış halidir. Önceleri Ö.M.S.S. olarak yapılan bu sınav, ÖSYM Ölçme, Seçme ve Yerleştirme Merkezi Başkanlığının 2014 yılındaki yapılacak sınavlar takvimi başlığı altında Resmi Gazetede yayınlanan Özürlü tanımlaması kaldırılarak engelli tanımının kullanılmasına karar verilmiştir.    Bundan sonra ise ilgili sınavın adı EKPSS yani Engelli Kamu Personeli Seçme Sınavı adı ile değiştirilmiştir.     E-KPSS Sınavı Başvurusu Nasıl ve Nereye Yapılması Gerekir? EKPSS Sınavına girecek adaylar ÖSYM Ölçme, Seçme ve Yerleştirme Merkezi Başkanlığının web sitesi internet adresinden www.osym.gov.tr adresinden, ÖSYM Ölçme, Seçme ve Yerleştirme Merkezi Başkanlığının Aday İşlemleri Mobil Uygulamalarına girerek veya digital ortamda ÖSYM Ölçme, Seçme ve Yerleştirme Merkezi Başkanlığının Başvuru Merkezlerinin sayesinden yapılabilir.    E-KPSS Sınavına Kimler Katılabilir? EKPSS Sınavına ortaöğretim kurumlarından, yükseköğretim ön lisans ya da lisans programlarından mezun olan veya EKPSS’nin geçerlik tarihi içerisinde zaman aralığında mezun olabilecek durumda olan engelli adaylar kolaylıkla başvurabilir.   E-KPSS'ye Kaç Kere Girebilirsiniz? EKPSS Sınavına giriş adetinde herhangi bir sınırlama yoktur. İstediğiniz kadar sınava giriş yapabilirsiniz. Adaylar istediği Kuruma girene kadar kadar EKPSS sınavına girebilir. </vt:lpstr>
      <vt:lpstr>E-KPSS Sınavı Kaç Dakika Oluşur? E-KPSS Sınavı Toplamda 60 dakika yani 1 Saat olarak sınırlandırılmıştır. Adaylara engel durumlarına ve gruplarına göre de ayrıca ek süreler tanımlanır.  EKPSS'de adayların engel durumlarına göre tanımlaman bu ek süreler ÖSYM Ölçme, Seçme ve Yerleştirme Merkezi Başkanlığının Engelli Kamu Personeli Seçme Sınavı (EKPSS) ve Kura Başvuru Kılavuzunda yer alan bilgilere göre aşağıda tablo şeklinde verilmiştir.   EKPSS sınavına katılmak için belirlenen engel oranı var mıdır? Sınava girebilmek için  engellinin, %40 ve üzeri engel oranının bulunması gerekmektedir.   EKPSS sınavına girebilmek için eğitim düzeyi şartı nedir? EKPSS’ye ortaöğretim kurumlarından, yükseköğretim ön lisans veya lisans programlarından mezun olan veya EKPSS’nin geçerlilik süresi içinde mezun olabilecek durumda olan engelli adaylar başvurabileceklerdir.   EKPSS sonuçları ne kadar süreyle geçerlidir? EKPSS sonuçları 4 yıl süreyle geçerlidir.     </vt:lpstr>
      <vt:lpstr>Yerleştirmesi yapılan adaylara kurum tarafından mülakat veya sınav yapılmakta mıdır? Yerleştirilen adaylar, kamu kurum ve kuruluşlarınca başka sınav veya mülakat yapılmaksızın, ilan edilmiş kadrolara atanır.   İşe yerleştirme taleplerini karşılama yetkisi hangi kurumların görevidir? Engelli kişilerin devlet memuru olarak istihdamları Çalışma Genel Müdürlüğü koordinasyonunda ilgili kamu kurum ve kuruluşlarınca; özel sektörde işçi olarak istihdamları ise; Türkiye İş Kurumu tarafından yapılmaktadır.   Engelli memurlar için gece nöbeti veya gece vardiyası var mıdır? Engelli memurlara isteği dışında gece nöbeti ve gece vardiyası görevi verilmeyecektir.   Engelli memurlara ve engelli yakını bulunan memurlara tayinlerinde kolaylık sağlanmakta mıdır? En az %40 oranında engelli olan memurlar ile ağır engelli raporlu eşi veya bakmakla yükümlü olduğu birinci derece kan hısımları bulunan memurlar engellilik durumundan kaynaklanan gerekçelere dayalı olarak yer değiştirme talebinde bulunabilir. Bu kapsamdaki talepler kurumların kadro imkânları ve teşkilat yapıları dikkate alınarak karşılanır ve bu haktan bir defadan fazla yararlanılamaz.   </vt:lpstr>
      <vt:lpstr>EKPSS Engel Guruplarına Göre Verilen Ek Süre Tablosu   Genel Engel Gurubu; Ortopedik, Ruhsal ve Duygusal, Süreğen (kronik) Hastalıklara Sahip Engelliler Toplam Sınav Süresi : 60 dakika ile sınırlandırılmıştır.   Yaygın Gelişimsel Bozukluğu Olanlar (otizm spektrum bozukluğu (OSB),  Asperger, RETT Sendromu, Dezintegratif Bozukluk vb.),  Özgül/Özel Öğrenme Güçlüğü Olanlar (Dikkat Eksikliği, Hiperaktivite,  disleksi vb. olanlar), Dil ve Konuşma Bozukluğu Olanlar Ek Sınav Süresi : 20 dakika ek süre verilmiştir. Toplam Sınav Süresi : 80 dakika ile sınırlandırılmıştır.   Okuyucu veya okuyucu-işaretleyici yardımı alarak soru kitapçığını hiç okuyamayan CP hastaları Ek Sınav Süresi : 40 dakika ek süre verilmiştir. Toplam Sınav Süresi : 100 dakika ile sınırlandırılmıştır.   Görme Engelli Grubu; Okuyucu veya okuyucu-işaretleyici yardımı alarak soru kitapçığını hiç okuyamayanlar Ek Sınav Süresi :  40 dakika ek süre verilmiştir. Toplam Sınav Süresi : 100 dakika ile sınırlandırılmıştır. </vt:lpstr>
      <vt:lpstr>Soruları kendisi okuyabilenler (Sadece işaretleyici yardımı alanlar dâhil) Toplam Sınav Süresi : 60 dakika ile sınırlandırılmıştır.   Soruları kendisi okuyabilecek durumda olan (sınavda okuyucu yardımı talep etmeyen) ancak, Engelli Sağlık Kurulu Raporlarında Görme Sistemi, Göz Hastalıkları, Görme Bozukluğu vb. oranı % 25 ve üzerinde olan az gören adaylar ile Çocuklar İçin Özel Gereksinim Raporunda (ÇÖZGER) özel gereksinim düzeyi “Özel gereksinimi vardır (ÖGV)”/ Özel Gereksinim Kodu “1” ve üzeri olan adaylar Ek Sınav Süresi : 30 dakika ek süre verilmiştir. Toplam Sınav Süresi : 90 dakika ile sınırlandırılmıştır.   İşitme Engelli Grubu Ek Sınav Süresi : 20 dakika ek süre verilmiştir. Toplam Sınav Süresi : 80 dakika ile sınırlandırılmıştır.   Zihinsel Engelli Grubu Okuyucu veya okuyucu-işaretleyici yardımı alarak soru kitapçığını hiç okuyamayanlar [Sadece (varsa) şekilli sorularda soru kitapçığına bakabilirler.] Ek Sınav Süresi : 40 dakika ek süre verilmiştir. Toplam Sınav Süresi : 100 dakika ile sınırlandırılmıştır.   Soruları kendisi okuyabilenler (Sadece işaretleyici yardımı alanlar dâhil) Ek Sınav Süresi : 20 dakika ek süre verilmiştir. Toplam Sınav Süresi : 80 dakika ile sınırlandırılmıştır. </vt:lpstr>
      <vt:lpstr>E-KPSS Sınavında Yapılan Yanlışlar Doğruları Götürür mü? EKPSS Sınavında 4 yanlış 1 doğruyu götürmektedir. EKPSS puan hesaplaması 4 yanlış 1 doğruyu götürdükten sonra kalan doğru sonuçlara göre hesaplanır.   E-KPSS Sınavı Baraj Puanı Varmıdır? Varsa Baraj Puanı Kaçtır? EKPSS Sınavı ile atanacak sınava giren adayların atama puanlarının en az 60 ve üzeri olması gerekir. Fakat EKPSS baraj puanı ilgili kurumların Personel ihtiyacına göre farklılıklar olabilir.    E-KPSS Sınavının Sınav Puanı Hesaplanabilmesi için Kaç Net Yapmalısınız? EKPSS Sınavının puanının ÖSYM tarafından hesaplanabilmesi için sınava giren adayların ilgili testten en az bir doğru veya yanlış cevabı olmalıdır.     E-KPSS Sınavına giren adayların sınavlarının geçerli olması için mutlaka uymaları gereken kurallar vardır bu kuralları sizler için aşağıda listeler halinde yazdık.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Asus</dc:creator>
  <cp:lastModifiedBy>Asus</cp:lastModifiedBy>
  <cp:revision>2</cp:revision>
  <dcterms:created xsi:type="dcterms:W3CDTF">2025-02-28T10:12:48Z</dcterms:created>
  <dcterms:modified xsi:type="dcterms:W3CDTF">2025-02-28T10:28:03Z</dcterms:modified>
</cp:coreProperties>
</file>